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12192000" cy="6858000"/>
  <p:notesSz cx="7023100" cy="9309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6" cy="466288"/>
          </a:xfrm>
          <a:prstGeom prst="rect">
            <a:avLst/>
          </a:prstGeom>
        </p:spPr>
        <p:txBody>
          <a:bodyPr vert="horz" lIns="124761" tIns="62380" rIns="124761" bIns="62380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36" y="0"/>
            <a:ext cx="3042276" cy="466288"/>
          </a:xfrm>
          <a:prstGeom prst="rect">
            <a:avLst/>
          </a:prstGeom>
        </p:spPr>
        <p:txBody>
          <a:bodyPr vert="horz" lIns="124761" tIns="62380" rIns="124761" bIns="62380" rtlCol="0"/>
          <a:lstStyle>
            <a:lvl1pPr algn="r">
              <a:defRPr sz="1600"/>
            </a:lvl1pPr>
          </a:lstStyle>
          <a:p>
            <a:fld id="{0AD989D7-04B0-4BBF-975E-87BA3808707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4761" tIns="62380" rIns="124761" bIns="62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769" y="4479692"/>
            <a:ext cx="5617564" cy="3665771"/>
          </a:xfrm>
          <a:prstGeom prst="rect">
            <a:avLst/>
          </a:prstGeom>
        </p:spPr>
        <p:txBody>
          <a:bodyPr vert="horz" lIns="124761" tIns="62380" rIns="124761" bIns="623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812"/>
            <a:ext cx="3042276" cy="466288"/>
          </a:xfrm>
          <a:prstGeom prst="rect">
            <a:avLst/>
          </a:prstGeom>
        </p:spPr>
        <p:txBody>
          <a:bodyPr vert="horz" lIns="124761" tIns="62380" rIns="124761" bIns="62380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36" y="8842812"/>
            <a:ext cx="3042276" cy="466288"/>
          </a:xfrm>
          <a:prstGeom prst="rect">
            <a:avLst/>
          </a:prstGeom>
        </p:spPr>
        <p:txBody>
          <a:bodyPr vert="horz" lIns="124761" tIns="62380" rIns="124761" bIns="62380" rtlCol="0" anchor="b"/>
          <a:lstStyle>
            <a:lvl1pPr algn="r">
              <a:defRPr sz="1600"/>
            </a:lvl1pPr>
          </a:lstStyle>
          <a:p>
            <a:fld id="{6813A454-CA7A-4C3C-A170-DFF18FA2BF5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3A454-CA7A-4C3C-A170-DFF18FA2BF5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3A454-CA7A-4C3C-A170-DFF18FA2BF5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6863-D2C4-4923-A34E-AFC62B530B84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0A9B-0EB5-4E8B-8AC7-A750960B2A3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280" y="-10795"/>
            <a:ext cx="11992330" cy="6858000"/>
            <a:chOff x="1819470" y="292051"/>
            <a:chExt cx="9153330" cy="5234474"/>
          </a:xfrm>
        </p:grpSpPr>
        <p:sp>
          <p:nvSpPr>
            <p:cNvPr id="2" name="Rectangle 1"/>
            <p:cNvSpPr/>
            <p:nvPr/>
          </p:nvSpPr>
          <p:spPr>
            <a:xfrm>
              <a:off x="2294450" y="479135"/>
              <a:ext cx="7036490" cy="416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l-NL" sz="2400" b="1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Actieplan bij allergische reactie Juul</a:t>
              </a:r>
              <a:endParaRPr lang="nl-NL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294450" y="895954"/>
              <a:ext cx="7037459" cy="112840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b="1" dirty="0"/>
                <a:t>Bij vermoeden van een allergische reactie waarbij er sprake is van:</a:t>
              </a:r>
            </a:p>
            <a:p>
              <a:pPr lvl="0" algn="ctr"/>
              <a:r>
                <a:rPr lang="nl-NL" b="1" u="sng" dirty="0"/>
                <a:t>moeite met ademen</a:t>
              </a:r>
              <a:r>
                <a:rPr lang="nl-NL" b="1" dirty="0"/>
                <a:t>, slap worden, flauwvallen, anafylactische shock?</a:t>
              </a:r>
            </a:p>
            <a:p>
              <a:pPr lvl="0" algn="ctr"/>
              <a:r>
                <a:rPr lang="nl-NL" b="1" dirty="0">
                  <a:sym typeface="Wingdings" panose="05000000000000000000" pitchFamily="2" charset="2"/>
                </a:rPr>
                <a:t>	 </a:t>
              </a:r>
              <a:r>
                <a:rPr lang="nl-NL" b="1" dirty="0" err="1">
                  <a:sym typeface="Wingdings" panose="05000000000000000000" pitchFamily="2" charset="2"/>
                </a:rPr>
                <a:t>EpiPen</a:t>
              </a:r>
              <a:r>
                <a:rPr lang="nl-NL" b="1" dirty="0">
                  <a:sym typeface="Wingdings" panose="05000000000000000000" pitchFamily="2" charset="2"/>
                </a:rPr>
                <a:t> toedienen en 112 bellen! Volg de 4 stappen hieronder.</a:t>
              </a:r>
            </a:p>
            <a:p>
              <a:pPr lvl="0" algn="ctr"/>
              <a:r>
                <a:rPr lang="nl-NL" dirty="0">
                  <a:sym typeface="Wingdings" panose="05000000000000000000" pitchFamily="2" charset="2"/>
                </a:rPr>
                <a:t> B</a:t>
              </a:r>
              <a:r>
                <a:rPr lang="nl-NL" sz="1800" dirty="0">
                  <a:sym typeface="Wingdings" panose="05000000000000000000" pitchFamily="2" charset="2"/>
                </a:rPr>
                <a:t>el later ouders: Jolien 06-12345678, Joris 06-12345678.</a:t>
              </a:r>
              <a:endParaRPr lang="nl-NL" dirty="0"/>
            </a:p>
          </p:txBody>
        </p:sp>
        <p:pic>
          <p:nvPicPr>
            <p:cNvPr id="21" name="Picture 20" descr="Afbeeldingsresultaat voor epi pen handleidi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88" b="32441"/>
            <a:stretch>
              <a:fillRect/>
            </a:stretch>
          </p:blipFill>
          <p:spPr bwMode="auto">
            <a:xfrm>
              <a:off x="2302680" y="2540037"/>
              <a:ext cx="7034551" cy="27456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9330453" y="1877059"/>
              <a:ext cx="1204366" cy="341343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nl-NL" dirty="0"/>
                <a:t>Huid uitslag op armen of benen?</a:t>
              </a:r>
              <a:br>
                <a:rPr lang="nl-NL" dirty="0"/>
              </a:br>
              <a:r>
                <a:rPr lang="nl-NL" dirty="0">
                  <a:sym typeface="Wingdings" panose="05000000000000000000" pitchFamily="2" charset="2"/>
                </a:rPr>
                <a:t> huid afspoelen en goed blijven opletten op andere symptomen. Bel ouders.</a:t>
              </a:r>
              <a:endParaRPr lang="nl-NL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94935" y="2027270"/>
              <a:ext cx="3527454" cy="3567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nl-NL" b="1" dirty="0"/>
                <a:t>Toediening </a:t>
              </a:r>
              <a:r>
                <a:rPr lang="nl-NL" b="1" dirty="0" err="1"/>
                <a:t>EpiPen</a:t>
              </a:r>
              <a:r>
                <a:rPr lang="nl-NL" b="1" dirty="0"/>
                <a:t> :</a:t>
              </a:r>
              <a:endParaRPr lang="nl-NL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13180" y="2027270"/>
              <a:ext cx="3508551" cy="3567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b="1" dirty="0"/>
                <a:t>N</a:t>
              </a:r>
              <a:r>
                <a:rPr lang="nl-NL" altLang="en-US" b="1" dirty="0"/>
                <a:t>á</a:t>
              </a:r>
              <a:r>
                <a:rPr lang="nl-NL" b="1" dirty="0"/>
                <a:t> toediening </a:t>
              </a:r>
              <a:r>
                <a:rPr lang="nl-NL" b="1" dirty="0" err="1"/>
                <a:t>EpiPen</a:t>
              </a:r>
              <a:r>
                <a:rPr lang="nl-NL" b="1" dirty="0"/>
                <a:t> :</a:t>
              </a:r>
              <a:endParaRPr lang="nl-NL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9470" y="292051"/>
              <a:ext cx="9153330" cy="52344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94935" y="2386900"/>
              <a:ext cx="1866962" cy="16740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l-NL" b="1" dirty="0">
                  <a:ea typeface="Calibri" panose="020F0502020204030204" pitchFamily="34" charset="0"/>
                  <a:cs typeface="+mn-lt"/>
                </a:rPr>
                <a:t>1. 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Verwijder de </a:t>
              </a:r>
              <a:r>
                <a:rPr lang="nl-NL" b="1" dirty="0">
                  <a:ea typeface="Calibri" panose="020F0502020204030204" pitchFamily="34" charset="0"/>
                  <a:cs typeface="+mn-lt"/>
                </a:rPr>
                <a:t>blauwe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 veiligheidsdop van de </a:t>
              </a:r>
              <a:r>
                <a:rPr lang="nl-NL" b="1" dirty="0" err="1">
                  <a:ea typeface="Calibri" panose="020F0502020204030204" pitchFamily="34" charset="0"/>
                  <a:cs typeface="+mn-lt"/>
                </a:rPr>
                <a:t>EpiPen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.</a:t>
              </a:r>
              <a:br>
                <a:rPr lang="nl-NL" sz="2000" dirty="0">
                  <a:ea typeface="Calibri" panose="020F0502020204030204" pitchFamily="34" charset="0"/>
                  <a:cs typeface="+mn-lt"/>
                </a:rPr>
              </a:br>
              <a:br>
                <a:rPr lang="en-US" sz="1600" dirty="0">
                  <a:effectLst/>
                  <a:ea typeface="Calibri" panose="020F0502020204030204" pitchFamily="34" charset="0"/>
                  <a:cs typeface="+mn-lt"/>
                </a:rPr>
              </a:br>
              <a:endParaRPr lang="en-US" sz="1600" dirty="0">
                <a:effectLst/>
                <a:ea typeface="Calibri" panose="020F0502020204030204" pitchFamily="34" charset="0"/>
                <a:cs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46387" y="2386900"/>
              <a:ext cx="1667277" cy="16740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r>
                <a:rPr lang="nl-NL" b="1" dirty="0">
                  <a:ea typeface="Calibri" panose="020F0502020204030204" pitchFamily="34" charset="0"/>
                  <a:cs typeface="+mn-lt"/>
                </a:rPr>
                <a:t>2. 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Stoot het </a:t>
              </a:r>
              <a:r>
                <a:rPr lang="nl-NL" b="1" dirty="0">
                  <a:ea typeface="Calibri" panose="020F0502020204030204" pitchFamily="34" charset="0"/>
                  <a:cs typeface="+mn-lt"/>
                </a:rPr>
                <a:t>oranje 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uiteinde van de </a:t>
              </a:r>
              <a:r>
                <a:rPr lang="nl-NL" b="1" dirty="0" err="1">
                  <a:ea typeface="Calibri" panose="020F0502020204030204" pitchFamily="34" charset="0"/>
                  <a:cs typeface="+mn-lt"/>
                </a:rPr>
                <a:t>EpiPen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 in één beweging stevig tegen het dijbeen. Je hoort dan een klik. </a:t>
              </a:r>
              <a:r>
                <a:rPr lang="nl-NL" u="sng" dirty="0">
                  <a:ea typeface="Calibri" panose="020F0502020204030204" pitchFamily="34" charset="0"/>
                  <a:cs typeface="+mn-lt"/>
                </a:rPr>
                <a:t>Houd dit vast voor </a:t>
              </a:r>
              <a:r>
                <a:rPr lang="nl-NL" b="1" u="sng" dirty="0">
                  <a:ea typeface="Calibri" panose="020F0502020204030204" pitchFamily="34" charset="0"/>
                  <a:cs typeface="+mn-lt"/>
                </a:rPr>
                <a:t>10</a:t>
              </a:r>
              <a:r>
                <a:rPr lang="nl-NL" u="sng" dirty="0">
                  <a:ea typeface="Calibri" panose="020F0502020204030204" pitchFamily="34" charset="0"/>
                  <a:cs typeface="+mn-lt"/>
                </a:rPr>
                <a:t> seconden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.</a:t>
              </a:r>
              <a:endParaRPr lang="nl-NL" dirty="0">
                <a:effectLst/>
                <a:ea typeface="Calibri" panose="020F0502020204030204" pitchFamily="34" charset="0"/>
                <a:cs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13664" y="2386900"/>
              <a:ext cx="1680848" cy="16740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r>
                <a:rPr lang="nl-NL" b="1" dirty="0">
                  <a:ea typeface="Calibri" panose="020F0502020204030204" pitchFamily="34" charset="0"/>
                  <a:cs typeface="+mn-lt"/>
                </a:rPr>
                <a:t>3. 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Verwijder de </a:t>
              </a:r>
              <a:r>
                <a:rPr lang="nl-NL" b="1" dirty="0" err="1">
                  <a:ea typeface="Calibri" panose="020F0502020204030204" pitchFamily="34" charset="0"/>
                  <a:cs typeface="+mn-lt"/>
                </a:rPr>
                <a:t>EpiPen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 en wrijf de plek 10 seconden.</a:t>
              </a:r>
              <a:br>
                <a:rPr lang="nl-NL" sz="2000" dirty="0">
                  <a:ea typeface="Calibri" panose="020F0502020204030204" pitchFamily="34" charset="0"/>
                  <a:cs typeface="+mn-lt"/>
                </a:rPr>
              </a:br>
              <a:br>
                <a:rPr lang="nl-NL" sz="2000" dirty="0">
                  <a:ea typeface="Calibri" panose="020F0502020204030204" pitchFamily="34" charset="0"/>
                  <a:cs typeface="+mn-lt"/>
                </a:rPr>
              </a:br>
              <a:br>
                <a:rPr lang="nl-NL" sz="2000" dirty="0">
                  <a:ea typeface="Calibri" panose="020F0502020204030204" pitchFamily="34" charset="0"/>
                  <a:cs typeface="+mn-lt"/>
                </a:rPr>
              </a:br>
              <a:endParaRPr lang="nl-NL" sz="2000" dirty="0">
                <a:effectLst/>
                <a:ea typeface="Calibri" panose="020F0502020204030204" pitchFamily="34" charset="0"/>
                <a:cs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92573" y="2386900"/>
              <a:ext cx="1828673" cy="16740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r>
                <a:rPr lang="nl-NL" b="1" dirty="0">
                  <a:ea typeface="Calibri" panose="020F0502020204030204" pitchFamily="34" charset="0"/>
                  <a:cs typeface="+mn-lt"/>
                </a:rPr>
                <a:t>4. 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Bel 112 en meld een geval van anafylaxie. Dien een 2</a:t>
              </a:r>
              <a:r>
                <a:rPr lang="nl-NL" baseline="30000" dirty="0">
                  <a:ea typeface="Calibri" panose="020F0502020204030204" pitchFamily="34" charset="0"/>
                  <a:cs typeface="+mn-lt"/>
                </a:rPr>
                <a:t>e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 </a:t>
              </a:r>
              <a:r>
                <a:rPr lang="nl-NL" b="1" dirty="0" err="1">
                  <a:ea typeface="Calibri" panose="020F0502020204030204" pitchFamily="34" charset="0"/>
                  <a:cs typeface="+mn-lt"/>
                </a:rPr>
                <a:t>EpiPen</a:t>
              </a:r>
              <a:r>
                <a:rPr lang="nl-NL" dirty="0">
                  <a:ea typeface="Calibri" panose="020F0502020204030204" pitchFamily="34" charset="0"/>
                  <a:cs typeface="+mn-lt"/>
                </a:rPr>
                <a:t> toe als de klachten binnen 15 minuten niet zijn verminderd.</a:t>
              </a:r>
              <a:endParaRPr lang="nl-NL" dirty="0">
                <a:effectLst/>
                <a:ea typeface="Calibri" panose="020F0502020204030204" pitchFamily="34" charset="0"/>
                <a:cs typeface="+mn-lt"/>
              </a:endParaRP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ECB4A3-73BA-4CBE-B3D6-9387BBD68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46" r="20113" b="28310"/>
          <a:stretch/>
        </p:blipFill>
        <p:spPr>
          <a:xfrm>
            <a:off x="9922860" y="240665"/>
            <a:ext cx="1564575" cy="18315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648" y="-10160"/>
            <a:ext cx="11992330" cy="6858000"/>
            <a:chOff x="1212980" y="522514"/>
            <a:chExt cx="9153330" cy="5234474"/>
          </a:xfrm>
        </p:grpSpPr>
        <p:sp>
          <p:nvSpPr>
            <p:cNvPr id="4" name="Rectangle 3"/>
            <p:cNvSpPr/>
            <p:nvPr/>
          </p:nvSpPr>
          <p:spPr>
            <a:xfrm>
              <a:off x="8691284" y="1365537"/>
              <a:ext cx="1399590" cy="4478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u="sng" dirty="0"/>
                <a:t>Mag WEL:</a:t>
              </a:r>
              <a:endParaRPr lang="nl-NL" sz="2400" u="sng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11577" y="1820677"/>
              <a:ext cx="5582505" cy="8864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PINDA, </a:t>
              </a:r>
              <a:r>
                <a:rPr lang="en-US" sz="2400" b="1" dirty="0" err="1"/>
                <a:t>arachide-olie</a:t>
              </a:r>
              <a:endParaRPr lang="en-US" sz="24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89410" y="1813407"/>
              <a:ext cx="1401464" cy="8864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Sporen</a:t>
              </a:r>
              <a:r>
                <a:rPr lang="en-US" sz="1600" dirty="0"/>
                <a:t> van </a:t>
              </a:r>
              <a:r>
                <a:rPr lang="en-US" sz="1600" dirty="0" err="1"/>
                <a:t>pinda</a:t>
              </a:r>
              <a:r>
                <a:rPr lang="en-US" sz="1600" dirty="0"/>
                <a:t>.</a:t>
              </a:r>
              <a:endParaRPr lang="nl-NL" sz="1600" dirty="0">
                <a:solidFill>
                  <a:schemeClr val="dk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11577" y="2704481"/>
              <a:ext cx="5582505" cy="8864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Vrijwel</a:t>
              </a:r>
              <a:r>
                <a:rPr lang="en-US" sz="2400" b="1" dirty="0"/>
                <a:t> alle NOTEN:</a:t>
              </a:r>
              <a:br>
                <a:rPr lang="en-US" sz="2400" b="1" dirty="0"/>
              </a:br>
              <a:r>
                <a:rPr lang="en-US" sz="2400" b="1" dirty="0" err="1"/>
                <a:t>beuken</a:t>
              </a:r>
              <a:r>
                <a:rPr lang="en-US" sz="2400" b="1" dirty="0"/>
                <a:t>-, cashew-, </a:t>
              </a:r>
              <a:r>
                <a:rPr lang="en-US" sz="2400" b="1" dirty="0" err="1"/>
                <a:t>kemirie</a:t>
              </a:r>
              <a:r>
                <a:rPr lang="en-US" sz="2400" b="1" dirty="0"/>
                <a:t>-, para-, pecan-, </a:t>
              </a:r>
              <a:r>
                <a:rPr lang="en-US" sz="2400" b="1" dirty="0" err="1"/>
                <a:t>pistache</a:t>
              </a:r>
              <a:r>
                <a:rPr lang="en-US" sz="2400" b="1" dirty="0"/>
                <a:t>-, </a:t>
              </a:r>
              <a:r>
                <a:rPr lang="en-US" sz="2400" b="1" dirty="0" err="1"/>
                <a:t>walnoten</a:t>
              </a:r>
              <a:r>
                <a:rPr lang="en-US" sz="2400" b="1" dirty="0"/>
                <a:t>, </a:t>
              </a:r>
              <a:r>
                <a:rPr lang="en-US" sz="2400" b="1" dirty="0" err="1"/>
                <a:t>tamme</a:t>
              </a:r>
              <a:r>
                <a:rPr lang="en-US" sz="2400" b="1" dirty="0"/>
                <a:t> </a:t>
              </a:r>
              <a:r>
                <a:rPr lang="en-US" sz="2400" b="1" dirty="0" err="1"/>
                <a:t>kastanjes</a:t>
              </a:r>
              <a:r>
                <a:rPr lang="nl-NL" altLang="en-US" sz="2400" b="1" dirty="0" err="1"/>
                <a:t>, etc.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89410" y="2704481"/>
              <a:ext cx="1401464" cy="8864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ysClr val="windowText" lastClr="000000"/>
                  </a:solidFill>
                </a:rPr>
                <a:t>Amandel</a:t>
              </a:r>
              <a:r>
                <a:rPr lang="en-US" sz="1600" dirty="0">
                  <a:solidFill>
                    <a:sysClr val="windowText" lastClr="000000"/>
                  </a:solidFill>
                </a:rPr>
                <a:t>, </a:t>
              </a:r>
              <a:r>
                <a:rPr lang="en-US" sz="1600" dirty="0" err="1">
                  <a:solidFill>
                    <a:sysClr val="windowText" lastClr="000000"/>
                  </a:solidFill>
                </a:rPr>
                <a:t>hazelnoot</a:t>
              </a:r>
              <a:r>
                <a:rPr lang="en-US" sz="1600" dirty="0">
                  <a:solidFill>
                    <a:sysClr val="windowText" lastClr="000000"/>
                  </a:solidFill>
                </a:rPr>
                <a:t>,</a:t>
              </a:r>
            </a:p>
            <a:p>
              <a:pPr algn="ctr"/>
              <a:r>
                <a:rPr lang="en-US" sz="1600" dirty="0" err="1">
                  <a:solidFill>
                    <a:sysClr val="windowText" lastClr="000000"/>
                  </a:solidFill>
                </a:rPr>
                <a:t>Kokosnoot</a:t>
              </a:r>
              <a:r>
                <a:rPr lang="en-US" sz="1600" dirty="0">
                  <a:solidFill>
                    <a:sysClr val="windowText" lastClr="000000"/>
                  </a:solidFill>
                </a:rPr>
                <a:t>, </a:t>
              </a:r>
              <a:r>
                <a:rPr lang="en-US" sz="1600" dirty="0" err="1">
                  <a:solidFill>
                    <a:sysClr val="windowText" lastClr="000000"/>
                  </a:solidFill>
                </a:rPr>
                <a:t>nootmuskaat</a:t>
              </a:r>
              <a:r>
                <a:rPr lang="en-US" sz="1600" dirty="0">
                  <a:solidFill>
                    <a:sysClr val="windowText" lastClr="000000"/>
                  </a:solidFill>
                </a:rPr>
                <a:t>. </a:t>
              </a:r>
              <a:r>
                <a:rPr lang="en-US" sz="1600" dirty="0" err="1">
                  <a:solidFill>
                    <a:sysClr val="windowText" lastClr="000000"/>
                  </a:solidFill>
                </a:rPr>
                <a:t>Sporen</a:t>
              </a:r>
              <a:r>
                <a:rPr lang="en-US" sz="1600" dirty="0">
                  <a:solidFill>
                    <a:sysClr val="windowText" lastClr="000000"/>
                  </a:solidFill>
                </a:rPr>
                <a:t> van </a:t>
              </a:r>
              <a:r>
                <a:rPr lang="en-US" sz="1600" dirty="0" err="1">
                  <a:solidFill>
                    <a:sysClr val="windowText" lastClr="000000"/>
                  </a:solidFill>
                </a:rPr>
                <a:t>noten</a:t>
              </a:r>
              <a:r>
                <a:rPr lang="en-US" sz="1600" dirty="0">
                  <a:solidFill>
                    <a:sysClr val="windowText" lastClr="000000"/>
                  </a:solidFill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11577" y="3595555"/>
              <a:ext cx="5582505" cy="8864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sz="2400" b="1" dirty="0" err="1">
                  <a:sym typeface="+mn-ea"/>
                </a:rPr>
                <a:t>Sesamzaadjes, sesamolie</a:t>
              </a:r>
              <a:r>
                <a:rPr lang="nl-NL" altLang="en-US" sz="2400" b="1" dirty="0" err="1">
                  <a:sym typeface="+mn-ea"/>
                </a:rPr>
                <a:t>, tahin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89410" y="3595555"/>
              <a:ext cx="1401464" cy="8864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Sporen</a:t>
              </a:r>
              <a:r>
                <a:rPr lang="en-US" sz="1600" dirty="0"/>
                <a:t> van </a:t>
              </a:r>
              <a:r>
                <a:rPr lang="en-US" sz="1600" dirty="0" err="1"/>
                <a:t>sesam</a:t>
              </a:r>
              <a:r>
                <a:rPr lang="en-US" sz="1600" dirty="0"/>
                <a:t>.</a:t>
              </a:r>
              <a:endParaRPr lang="nl-NL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6042" y="1818073"/>
              <a:ext cx="1595535" cy="8864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Pinda</a:t>
              </a:r>
              <a:endParaRPr lang="nl-NL" sz="2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16042" y="2706814"/>
              <a:ext cx="1595535" cy="8864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Noten</a:t>
              </a:r>
              <a:endParaRPr lang="nl-NL" sz="2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16041" y="3593222"/>
              <a:ext cx="1595535" cy="8957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Sesam</a:t>
              </a:r>
              <a:endParaRPr lang="nl-NL" altLang="en-US" sz="2400" b="1" dirty="0" err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11759" y="622819"/>
              <a:ext cx="6536110" cy="63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Voedingsbeperkingen</a:t>
              </a:r>
              <a:r>
                <a:rPr lang="en-US" sz="2400" dirty="0"/>
                <a:t> </a:t>
              </a:r>
              <a:r>
                <a:rPr lang="en-US" sz="2400" dirty="0" err="1"/>
                <a:t>i.v.m</a:t>
              </a:r>
              <a:r>
                <a:rPr lang="en-US" sz="2400" dirty="0"/>
                <a:t>. </a:t>
              </a:r>
              <a:r>
                <a:rPr lang="en-US" sz="2400" dirty="0" err="1"/>
                <a:t>voedselallergie</a:t>
              </a:r>
              <a:r>
                <a:rPr lang="en-US" sz="2400" dirty="0"/>
                <a:t> </a:t>
              </a:r>
              <a:r>
                <a:rPr lang="en-US" sz="2400" dirty="0" err="1"/>
                <a:t>Juul</a:t>
              </a:r>
              <a:r>
                <a:rPr lang="en-US" sz="2400" dirty="0"/>
                <a:t> Jongen.</a:t>
              </a:r>
            </a:p>
            <a:p>
              <a:r>
                <a:rPr lang="en-US" sz="2400" dirty="0">
                  <a:sym typeface="Wingdings" panose="05000000000000000000" pitchFamily="2" charset="2"/>
                </a:rPr>
                <a:t>	</a:t>
              </a:r>
              <a:r>
                <a:rPr lang="en-US" sz="2400" u="sng" dirty="0">
                  <a:sym typeface="Wingdings" panose="05000000000000000000" pitchFamily="2" charset="2"/>
                </a:rPr>
                <a:t> </a:t>
              </a:r>
              <a:r>
                <a:rPr lang="en-US" sz="2400" b="1" u="sng" dirty="0" err="1">
                  <a:sym typeface="Wingdings" panose="05000000000000000000" pitchFamily="2" charset="2"/>
                </a:rPr>
                <a:t>levensbedreigende</a:t>
              </a:r>
              <a:r>
                <a:rPr lang="en-US" sz="2400" b="1" u="sng" dirty="0">
                  <a:sym typeface="Wingdings" panose="05000000000000000000" pitchFamily="2" charset="2"/>
                </a:rPr>
                <a:t> </a:t>
              </a:r>
              <a:r>
                <a:rPr lang="en-US" sz="2400" b="1" u="sng" dirty="0" err="1">
                  <a:sym typeface="Wingdings" panose="05000000000000000000" pitchFamily="2" charset="2"/>
                </a:rPr>
                <a:t>allergie</a:t>
              </a:r>
              <a:r>
                <a:rPr lang="en-US" sz="2400" b="1" u="sng" dirty="0">
                  <a:sym typeface="Wingdings" panose="05000000000000000000" pitchFamily="2" charset="2"/>
                </a:rPr>
                <a:t> </a:t>
              </a:r>
              <a:r>
                <a:rPr lang="en-US" sz="2400" b="1" u="sng" dirty="0" err="1">
                  <a:sym typeface="Wingdings" panose="05000000000000000000" pitchFamily="2" charset="2"/>
                </a:rPr>
                <a:t>voor</a:t>
              </a:r>
              <a:r>
                <a:rPr lang="en-US" sz="2400" b="1" u="sng" dirty="0">
                  <a:sym typeface="Wingdings" panose="05000000000000000000" pitchFamily="2" charset="2"/>
                </a:rPr>
                <a:t> </a:t>
              </a:r>
              <a:r>
                <a:rPr lang="en-US" sz="2400" b="1" u="sng" dirty="0" err="1">
                  <a:sym typeface="Wingdings" panose="05000000000000000000" pitchFamily="2" charset="2"/>
                </a:rPr>
                <a:t>noten</a:t>
              </a:r>
              <a:r>
                <a:rPr lang="nl-NL" altLang="en-US" sz="2400" b="1" u="sng" dirty="0" err="1">
                  <a:sym typeface="Wingdings" panose="05000000000000000000" pitchFamily="2" charset="2"/>
                </a:rPr>
                <a:t>, sesam</a:t>
              </a:r>
              <a:r>
                <a:rPr lang="en-US" sz="2400" b="1" u="sng" dirty="0">
                  <a:sym typeface="Wingdings" panose="05000000000000000000" pitchFamily="2" charset="2"/>
                </a:rPr>
                <a:t> </a:t>
              </a:r>
              <a:r>
                <a:rPr lang="en-US" sz="2400" b="1" u="sng" dirty="0" err="1">
                  <a:sym typeface="Wingdings" panose="05000000000000000000" pitchFamily="2" charset="2"/>
                </a:rPr>
                <a:t>en</a:t>
              </a:r>
              <a:r>
                <a:rPr lang="en-US" sz="2400" b="1" u="sng" dirty="0">
                  <a:sym typeface="Wingdings" panose="05000000000000000000" pitchFamily="2" charset="2"/>
                </a:rPr>
                <a:t> </a:t>
              </a:r>
              <a:r>
                <a:rPr lang="en-US" sz="2400" b="1" u="sng" dirty="0" err="1">
                  <a:sym typeface="Wingdings" panose="05000000000000000000" pitchFamily="2" charset="2"/>
                </a:rPr>
                <a:t>pinda</a:t>
              </a:r>
              <a:r>
                <a:rPr lang="en-US" sz="2400" b="1" u="sng" dirty="0">
                  <a:sym typeface="Wingdings" panose="05000000000000000000" pitchFamily="2" charset="2"/>
                </a:rPr>
                <a:t>!</a:t>
              </a:r>
              <a:endParaRPr lang="nl-NL" sz="24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212980" y="522514"/>
              <a:ext cx="9153330" cy="52344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16041" y="1365537"/>
              <a:ext cx="1590871" cy="4502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u="sng" dirty="0" err="1"/>
                <a:t>Allergeen</a:t>
              </a:r>
              <a:r>
                <a:rPr lang="en-US" sz="2400" u="sng" dirty="0"/>
                <a:t>:</a:t>
              </a:r>
              <a:endParaRPr lang="nl-NL" sz="2400" u="sng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06730" y="1365537"/>
              <a:ext cx="5575041" cy="4408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u="sng" dirty="0"/>
                <a:t>Mag NIET:</a:t>
              </a:r>
              <a:endParaRPr lang="nl-NL" sz="2400" u="sng" dirty="0"/>
            </a:p>
          </p:txBody>
        </p:sp>
      </p:grpSp>
      <p:sp>
        <p:nvSpPr>
          <p:cNvPr id="6" name="Rectangle 13"/>
          <p:cNvSpPr/>
          <p:nvPr/>
        </p:nvSpPr>
        <p:spPr>
          <a:xfrm>
            <a:off x="472440" y="5186680"/>
            <a:ext cx="11233785" cy="14674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altLang="en-US" sz="2400" dirty="0" err="1"/>
              <a:t>Let op voor </a:t>
            </a:r>
            <a:r>
              <a:rPr lang="en-US" sz="2400" b="1" dirty="0" err="1">
                <a:sym typeface="+mn-ea"/>
              </a:rPr>
              <a:t>kruisbesmetting</a:t>
            </a:r>
            <a:r>
              <a:rPr lang="nl-NL" altLang="en-US" sz="2400" dirty="0" err="1">
                <a:sym typeface="+mn-ea"/>
              </a:rPr>
              <a:t>: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bijvoorbeeld</a:t>
            </a:r>
            <a:r>
              <a:rPr lang="en-US" sz="2400" dirty="0">
                <a:sym typeface="+mn-ea"/>
              </a:rPr>
              <a:t> met </a:t>
            </a:r>
            <a:r>
              <a:rPr lang="en-US" sz="2400" dirty="0" err="1">
                <a:sym typeface="+mn-ea"/>
              </a:rPr>
              <a:t>hetzelfde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mes</a:t>
            </a:r>
            <a:r>
              <a:rPr lang="en-US" sz="2400" dirty="0">
                <a:sym typeface="+mn-ea"/>
              </a:rPr>
              <a:t> in de </a:t>
            </a:r>
            <a:r>
              <a:rPr lang="en-US" sz="2400" dirty="0" err="1">
                <a:sym typeface="+mn-ea"/>
              </a:rPr>
              <a:t>pindakaas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en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daarna</a:t>
            </a:r>
            <a:r>
              <a:rPr lang="en-US" sz="2400" dirty="0">
                <a:sym typeface="+mn-ea"/>
              </a:rPr>
              <a:t> in de </a:t>
            </a:r>
            <a:r>
              <a:rPr lang="en-US" sz="2400" dirty="0" err="1">
                <a:sym typeface="+mn-ea"/>
              </a:rPr>
              <a:t>halvarine</a:t>
            </a:r>
            <a:r>
              <a:rPr lang="en-US" sz="2400" dirty="0">
                <a:sym typeface="+mn-ea"/>
              </a:rPr>
              <a:t> of jam.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altLang="en-US" sz="2400" dirty="0"/>
              <a:t>Producten met “bevat mogelijk sporen van” of “geproduceerd in een fabriek waarin ook pinda's en noten worden verwerkt” mogen wél.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299</Words>
  <Application>Microsoft Office PowerPoint</Application>
  <PresentationFormat>Breedbeeld</PresentationFormat>
  <Paragraphs>31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Joris Jongen</dc:creator>
  <cp:lastModifiedBy>Joris Jongen</cp:lastModifiedBy>
  <cp:revision>36</cp:revision>
  <cp:lastPrinted>2019-05-28T06:49:00Z</cp:lastPrinted>
  <dcterms:created xsi:type="dcterms:W3CDTF">2017-10-21T17:20:00Z</dcterms:created>
  <dcterms:modified xsi:type="dcterms:W3CDTF">2024-01-17T19:20:07Z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